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81"/>
  </p:notesMasterIdLst>
  <p:sldIdLst>
    <p:sldId id="693" r:id="rId2"/>
    <p:sldId id="717" r:id="rId3"/>
    <p:sldId id="773" r:id="rId4"/>
    <p:sldId id="616" r:id="rId5"/>
    <p:sldId id="513" r:id="rId6"/>
    <p:sldId id="521" r:id="rId7"/>
    <p:sldId id="668" r:id="rId8"/>
    <p:sldId id="264" r:id="rId9"/>
    <p:sldId id="701" r:id="rId10"/>
    <p:sldId id="761" r:id="rId11"/>
    <p:sldId id="493" r:id="rId12"/>
    <p:sldId id="762" r:id="rId13"/>
    <p:sldId id="764" r:id="rId14"/>
    <p:sldId id="765" r:id="rId15"/>
    <p:sldId id="718" r:id="rId16"/>
    <p:sldId id="702" r:id="rId17"/>
    <p:sldId id="703" r:id="rId18"/>
    <p:sldId id="705" r:id="rId19"/>
    <p:sldId id="706" r:id="rId20"/>
    <p:sldId id="707" r:id="rId21"/>
    <p:sldId id="708" r:id="rId22"/>
    <p:sldId id="766" r:id="rId23"/>
    <p:sldId id="709" r:id="rId24"/>
    <p:sldId id="592" r:id="rId25"/>
    <p:sldId id="670" r:id="rId26"/>
    <p:sldId id="280" r:id="rId27"/>
    <p:sldId id="666" r:id="rId28"/>
    <p:sldId id="350" r:id="rId29"/>
    <p:sldId id="704" r:id="rId30"/>
    <p:sldId id="636" r:id="rId31"/>
    <p:sldId id="689" r:id="rId32"/>
    <p:sldId id="642" r:id="rId33"/>
    <p:sldId id="643" r:id="rId34"/>
    <p:sldId id="687" r:id="rId35"/>
    <p:sldId id="640" r:id="rId36"/>
    <p:sldId id="685" r:id="rId37"/>
    <p:sldId id="631" r:id="rId38"/>
    <p:sldId id="632" r:id="rId39"/>
    <p:sldId id="686" r:id="rId40"/>
    <p:sldId id="750" r:id="rId41"/>
    <p:sldId id="772" r:id="rId42"/>
    <p:sldId id="284" r:id="rId43"/>
    <p:sldId id="348" r:id="rId44"/>
    <p:sldId id="638" r:id="rId45"/>
    <p:sldId id="719" r:id="rId46"/>
    <p:sldId id="692" r:id="rId47"/>
    <p:sldId id="721" r:id="rId48"/>
    <p:sldId id="724" r:id="rId49"/>
    <p:sldId id="757" r:id="rId50"/>
    <p:sldId id="731" r:id="rId51"/>
    <p:sldId id="732" r:id="rId52"/>
    <p:sldId id="741" r:id="rId53"/>
    <p:sldId id="729" r:id="rId54"/>
    <p:sldId id="727" r:id="rId55"/>
    <p:sldId id="740" r:id="rId56"/>
    <p:sldId id="747" r:id="rId57"/>
    <p:sldId id="738" r:id="rId58"/>
    <p:sldId id="739" r:id="rId59"/>
    <p:sldId id="608" r:id="rId60"/>
    <p:sldId id="688" r:id="rId61"/>
    <p:sldId id="712" r:id="rId62"/>
    <p:sldId id="713" r:id="rId63"/>
    <p:sldId id="715" r:id="rId64"/>
    <p:sldId id="714" r:id="rId65"/>
    <p:sldId id="756" r:id="rId66"/>
    <p:sldId id="690" r:id="rId67"/>
    <p:sldId id="776" r:id="rId68"/>
    <p:sldId id="328" r:id="rId69"/>
    <p:sldId id="749" r:id="rId70"/>
    <p:sldId id="691" r:id="rId71"/>
    <p:sldId id="645" r:id="rId72"/>
    <p:sldId id="278" r:id="rId73"/>
    <p:sldId id="593" r:id="rId74"/>
    <p:sldId id="695" r:id="rId75"/>
    <p:sldId id="694" r:id="rId76"/>
    <p:sldId id="775" r:id="rId77"/>
    <p:sldId id="774" r:id="rId78"/>
    <p:sldId id="585" r:id="rId79"/>
    <p:sldId id="287" r:id="rId8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47"/>
    <p:restoredTop sz="96671"/>
  </p:normalViewPr>
  <p:slideViewPr>
    <p:cSldViewPr snapToGrid="0">
      <p:cViewPr varScale="1">
        <p:scale>
          <a:sx n="155" d="100"/>
          <a:sy n="155" d="100"/>
        </p:scale>
        <p:origin x="208" y="40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777f4d237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777f4d23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8DA7CE-C5D4-18B8-9DBC-F12A09E2D6FB}"/>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5189C83E-FB51-A11A-03C6-BA5B6FFA6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94662438-6330-ED3D-A007-277E660331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Spec</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Education</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Martin</a:t>
            </a:r>
          </a:p>
          <a:p>
            <a:r>
              <a:rPr lang="en-US" sz="1100" b="0" i="0" u="none" strike="noStrike" cap="none">
                <a:solidFill>
                  <a:srgbClr val="000000"/>
                </a:solidFill>
                <a:effectLst/>
                <a:latin typeface="Arial"/>
                <a:ea typeface="Arial"/>
                <a:cs typeface="Arial"/>
                <a:sym typeface="Arial"/>
              </a:rPr>
              <a:t>Balakrishna</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Telco</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Gergely</a:t>
            </a:r>
            <a:endParaRPr/>
          </a:p>
        </p:txBody>
      </p:sp>
    </p:spTree>
    <p:extLst>
      <p:ext uri="{BB962C8B-B14F-4D97-AF65-F5344CB8AC3E}">
        <p14:creationId xmlns:p14="http://schemas.microsoft.com/office/powerpoint/2010/main" val="400693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7.png"/><Relationship Id="rId18" Type="http://schemas.openxmlformats.org/officeDocument/2006/relationships/image" Target="../media/image142.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45.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6.png"/><Relationship Id="rId17" Type="http://schemas.openxmlformats.org/officeDocument/2006/relationships/image" Target="../media/image141.jpg"/><Relationship Id="rId25" Type="http://schemas.openxmlformats.org/officeDocument/2006/relationships/image" Target="../media/image149.png"/><Relationship Id="rId2" Type="http://schemas.openxmlformats.org/officeDocument/2006/relationships/hyperlink" Target="https://openchainproject.org/news/2025/05/15/monthly-2025-05-14" TargetMode="External"/><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8.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39.png"/><Relationship Id="rId23" Type="http://schemas.openxmlformats.org/officeDocument/2006/relationships/image" Target="../media/image147.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43.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8.png"/><Relationship Id="rId22" Type="http://schemas.openxmlformats.org/officeDocument/2006/relationships/image" Target="../media/image146.png"/></Relationships>
</file>

<file path=ppt/slides/_rels/slide29.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5.png"/><Relationship Id="rId3" Type="http://schemas.openxmlformats.org/officeDocument/2006/relationships/image" Target="../media/image150.png"/><Relationship Id="rId7" Type="http://schemas.openxmlformats.org/officeDocument/2006/relationships/image" Target="../media/image136.png"/><Relationship Id="rId12"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2.png"/><Relationship Id="rId11" Type="http://schemas.openxmlformats.org/officeDocument/2006/relationships/image" Target="../media/image143.png"/><Relationship Id="rId5" Type="http://schemas.openxmlformats.org/officeDocument/2006/relationships/image" Target="../media/image152.png"/><Relationship Id="rId15" Type="http://schemas.openxmlformats.org/officeDocument/2006/relationships/image" Target="../media/image149.png"/><Relationship Id="rId10" Type="http://schemas.openxmlformats.org/officeDocument/2006/relationships/image" Target="../media/image139.png"/><Relationship Id="rId4" Type="http://schemas.openxmlformats.org/officeDocument/2006/relationships/image" Target="../media/image151.png"/><Relationship Id="rId9" Type="http://schemas.openxmlformats.org/officeDocument/2006/relationships/image" Target="../media/image138.png"/><Relationship Id="rId14" Type="http://schemas.openxmlformats.org/officeDocument/2006/relationships/image" Target="../media/image1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58.jpeg"/><Relationship Id="rId3" Type="http://schemas.openxmlformats.org/officeDocument/2006/relationships/hyperlink" Target="https://www.linkedin.com/in/chris-wood-phd-cissp-30222741/" TargetMode="External"/><Relationship Id="rId7" Type="http://schemas.openxmlformats.org/officeDocument/2006/relationships/hyperlink" Target="https://www.linkedin.com/in/marc-etienne-vargenau-b3814b55/"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57.jpeg"/><Relationship Id="rId5" Type="http://schemas.openxmlformats.org/officeDocument/2006/relationships/hyperlink" Target="https://www.linkedin.com/in/theipguru/" TargetMode="External"/><Relationship Id="rId4" Type="http://schemas.openxmlformats.org/officeDocument/2006/relationships/image" Target="../media/image156.jpeg"/><Relationship Id="rId9" Type="http://schemas.openxmlformats.org/officeDocument/2006/relationships/hyperlink" Target="https://openchainproject.org/processes#study-and-work-group"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5.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27.png"/><Relationship Id="rId29" Type="http://schemas.openxmlformats.org/officeDocument/2006/relationships/image" Target="../media/image40.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6.png"/><Relationship Id="rId61" Type="http://schemas.openxmlformats.org/officeDocument/2006/relationships/image" Target="../media/image71.jpg"/><Relationship Id="rId19" Type="http://schemas.openxmlformats.org/officeDocument/2006/relationships/image" Target="../media/image30.jpeg"/><Relationship Id="rId14" Type="http://schemas.openxmlformats.org/officeDocument/2006/relationships/image" Target="../media/image25.jpe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jpg"/><Relationship Id="rId35" Type="http://schemas.openxmlformats.org/officeDocument/2006/relationships/image" Target="../media/image45.jpeg"/><Relationship Id="rId43" Type="http://schemas.openxmlformats.org/officeDocument/2006/relationships/image" Target="../media/image53.png"/><Relationship Id="rId48" Type="http://schemas.openxmlformats.org/officeDocument/2006/relationships/image" Target="../media/image58.gif"/><Relationship Id="rId56" Type="http://schemas.openxmlformats.org/officeDocument/2006/relationships/image" Target="../media/image66.png"/><Relationship Id="rId64" Type="http://schemas.openxmlformats.org/officeDocument/2006/relationships/image" Target="../media/image74.png"/><Relationship Id="rId8" Type="http://schemas.openxmlformats.org/officeDocument/2006/relationships/image" Target="../media/image19.png"/><Relationship Id="rId51" Type="http://schemas.openxmlformats.org/officeDocument/2006/relationships/image" Target="../media/image61.png"/><Relationship Id="rId3" Type="http://schemas.openxmlformats.org/officeDocument/2006/relationships/image" Target="../media/image14.png"/><Relationship Id="rId12" Type="http://schemas.openxmlformats.org/officeDocument/2006/relationships/image" Target="../media/image23.jpe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1.png"/><Relationship Id="rId41" Type="http://schemas.openxmlformats.org/officeDocument/2006/relationships/image" Target="../media/image51.jpg"/><Relationship Id="rId54" Type="http://schemas.openxmlformats.org/officeDocument/2006/relationships/image" Target="../media/image64.jpg"/><Relationship Id="rId62" Type="http://schemas.openxmlformats.org/officeDocument/2006/relationships/image" Target="../media/image72.png"/><Relationship Id="rId1" Type="http://schemas.openxmlformats.org/officeDocument/2006/relationships/slideLayout" Target="../slideLayouts/slideLayout11.xml"/><Relationship Id="rId6" Type="http://schemas.openxmlformats.org/officeDocument/2006/relationships/image" Target="../media/image17.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10" Type="http://schemas.openxmlformats.org/officeDocument/2006/relationships/image" Target="../media/image21.png"/><Relationship Id="rId31" Type="http://schemas.openxmlformats.org/officeDocument/2006/relationships/image" Target="../media/image42.jp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5.png"/><Relationship Id="rId9" Type="http://schemas.openxmlformats.org/officeDocument/2006/relationships/image" Target="../media/image20.png"/><Relationship Id="rId13" Type="http://schemas.openxmlformats.org/officeDocument/2006/relationships/image" Target="../media/image24.jpeg"/><Relationship Id="rId18" Type="http://schemas.openxmlformats.org/officeDocument/2006/relationships/image" Target="../media/image29.png"/><Relationship Id="rId39" Type="http://schemas.openxmlformats.org/officeDocument/2006/relationships/image" Target="../media/image49.jpeg"/></Relationships>
</file>

<file path=ppt/slides/_rels/slide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png"/><Relationship Id="rId7" Type="http://schemas.openxmlformats.org/officeDocument/2006/relationships/image" Target="../media/image164.png"/><Relationship Id="rId2" Type="http://schemas.openxmlformats.org/officeDocument/2006/relationships/image" Target="../media/image178.png"/><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5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3.xml"/><Relationship Id="rId5" Type="http://schemas.openxmlformats.org/officeDocument/2006/relationships/image" Target="../media/image189.png"/><Relationship Id="rId4" Type="http://schemas.openxmlformats.org/officeDocument/2006/relationships/image" Target="../media/image188.png"/></Relationships>
</file>

<file path=ppt/slides/_rels/slide5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png"/><Relationship Id="rId21" Type="http://schemas.openxmlformats.org/officeDocument/2006/relationships/image" Target="../media/image97.jpg"/><Relationship Id="rId34" Type="http://schemas.openxmlformats.org/officeDocument/2006/relationships/image" Target="../media/image110.png"/><Relationship Id="rId42" Type="http://schemas.openxmlformats.org/officeDocument/2006/relationships/image" Target="../media/image118.png"/><Relationship Id="rId7" Type="http://schemas.openxmlformats.org/officeDocument/2006/relationships/image" Target="../media/image83.png"/><Relationship Id="rId2" Type="http://schemas.openxmlformats.org/officeDocument/2006/relationships/notesSlide" Target="../notesSlides/notesSlide2.xml"/><Relationship Id="rId16" Type="http://schemas.openxmlformats.org/officeDocument/2006/relationships/image" Target="../media/image92.png"/><Relationship Id="rId20" Type="http://schemas.openxmlformats.org/officeDocument/2006/relationships/image" Target="../media/image96.jpg"/><Relationship Id="rId29" Type="http://schemas.openxmlformats.org/officeDocument/2006/relationships/image" Target="../media/image105.png"/><Relationship Id="rId41"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png"/><Relationship Id="rId40" Type="http://schemas.openxmlformats.org/officeDocument/2006/relationships/image" Target="../media/image116.pn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36" Type="http://schemas.openxmlformats.org/officeDocument/2006/relationships/image" Target="../media/image112.png"/><Relationship Id="rId10" Type="http://schemas.openxmlformats.org/officeDocument/2006/relationships/image" Target="../media/image86.jpg"/><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35" Type="http://schemas.openxmlformats.org/officeDocument/2006/relationships/image" Target="../media/image111.png"/><Relationship Id="rId43" Type="http://schemas.openxmlformats.org/officeDocument/2006/relationships/image" Target="../media/image119.png"/><Relationship Id="rId8" Type="http://schemas.openxmlformats.org/officeDocument/2006/relationships/image" Target="../media/image84.png"/><Relationship Id="rId3" Type="http://schemas.openxmlformats.org/officeDocument/2006/relationships/image" Target="../media/image79.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38" Type="http://schemas.openxmlformats.org/officeDocument/2006/relationships/image" Target="../media/image1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7.jpg"/><Relationship Id="rId4" Type="http://schemas.openxmlformats.org/officeDocument/2006/relationships/hyperlink" Target="https://github.com/OpenChain-Project/SBOM-sg/blob/main/Cross-Industry-SBOM-Quality-Guide/en/Cross-Industry-SBOM-Quality-Guide.md"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s://sched.co/1nb0O" TargetMode="External"/><Relationship Id="rId2" Type="http://schemas.openxmlformats.org/officeDocument/2006/relationships/image" Target="../media/image200.png"/><Relationship Id="rId1" Type="http://schemas.openxmlformats.org/officeDocument/2006/relationships/slideLayout" Target="../slideLayouts/slideLayout3.xml"/><Relationship Id="rId4" Type="http://schemas.openxmlformats.org/officeDocument/2006/relationships/hyperlink" Target="https://www.iza.org/publications/dp/1246/linguistic-distance-a-quantitative-measure-of-the-distance-between-english-and-other-languages"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0298-AFB9-B250-4068-176DAA305CD7}"/>
              </a:ext>
            </a:extLst>
          </p:cNvPr>
          <p:cNvSpPr>
            <a:spLocks noGrp="1"/>
          </p:cNvSpPr>
          <p:nvPr>
            <p:ph type="title"/>
          </p:nvPr>
        </p:nvSpPr>
        <p:spPr/>
        <p:txBody>
          <a:bodyPr>
            <a:normAutofit fontScale="90000"/>
          </a:bodyPr>
          <a:lstStyle/>
          <a:p>
            <a:r>
              <a:rPr lang="en-JP" dirty="0"/>
              <a:t>The Value of O</a:t>
            </a:r>
            <a:r>
              <a:rPr lang="en-US" dirty="0"/>
              <a:t>p</a:t>
            </a:r>
            <a:r>
              <a:rPr lang="en-JP" dirty="0"/>
              <a:t>en Source Software</a:t>
            </a:r>
          </a:p>
        </p:txBody>
      </p:sp>
      <p:sp>
        <p:nvSpPr>
          <p:cNvPr id="3" name="Text Placeholder 2">
            <a:extLst>
              <a:ext uri="{FF2B5EF4-FFF2-40B4-BE49-F238E27FC236}">
                <a16:creationId xmlns:a16="http://schemas.microsoft.com/office/drawing/2014/main" id="{0311ED22-8FCC-2003-287D-8A2CD35C4140}"/>
              </a:ext>
            </a:extLst>
          </p:cNvPr>
          <p:cNvSpPr>
            <a:spLocks noGrp="1"/>
          </p:cNvSpPr>
          <p:nvPr>
            <p:ph type="body" idx="1"/>
          </p:nvPr>
        </p:nvSpPr>
        <p:spPr/>
        <p:txBody>
          <a:bodyPr/>
          <a:lstStyle/>
          <a:p>
            <a:r>
              <a:rPr lang="en-US" dirty="0"/>
              <a:t>The supply-side value of widely-used OSS is $4.15 billion</a:t>
            </a:r>
          </a:p>
          <a:p>
            <a:endParaRPr lang="en-US" dirty="0"/>
          </a:p>
          <a:p>
            <a:r>
              <a:rPr lang="en-US" dirty="0"/>
              <a:t>The demand-side value is $8.8 trillion. </a:t>
            </a:r>
          </a:p>
          <a:p>
            <a:endParaRPr lang="en-US" dirty="0"/>
          </a:p>
          <a:p>
            <a:r>
              <a:rPr lang="en-US" dirty="0"/>
              <a:t>Companies would need to spend 3.5 times more on software if OSS did not exist.</a:t>
            </a:r>
            <a:endParaRPr lang="en-JP" dirty="0"/>
          </a:p>
        </p:txBody>
      </p:sp>
      <p:pic>
        <p:nvPicPr>
          <p:cNvPr id="7" name="Picture 6" descr="A logo with text on it&#10;&#10;AI-generated content may be incorrect.">
            <a:extLst>
              <a:ext uri="{FF2B5EF4-FFF2-40B4-BE49-F238E27FC236}">
                <a16:creationId xmlns:a16="http://schemas.microsoft.com/office/drawing/2014/main" id="{C3F6B032-1D4C-3886-02E9-8FC681963456}"/>
              </a:ext>
            </a:extLst>
          </p:cNvPr>
          <p:cNvPicPr>
            <a:picLocks noChangeAspect="1"/>
          </p:cNvPicPr>
          <p:nvPr/>
        </p:nvPicPr>
        <p:blipFill>
          <a:blip r:embed="rId2"/>
          <a:stretch>
            <a:fillRect/>
          </a:stretch>
        </p:blipFill>
        <p:spPr>
          <a:xfrm>
            <a:off x="5469165" y="3321359"/>
            <a:ext cx="3696607" cy="1843913"/>
          </a:xfrm>
          <a:prstGeom prst="rect">
            <a:avLst/>
          </a:prstGeom>
        </p:spPr>
      </p:pic>
      <p:pic>
        <p:nvPicPr>
          <p:cNvPr id="10" name="Picture 9">
            <a:extLst>
              <a:ext uri="{FF2B5EF4-FFF2-40B4-BE49-F238E27FC236}">
                <a16:creationId xmlns:a16="http://schemas.microsoft.com/office/drawing/2014/main" id="{872A44ED-0F8E-03A4-BDF0-C5833102039F}"/>
              </a:ext>
            </a:extLst>
          </p:cNvPr>
          <p:cNvPicPr>
            <a:picLocks noChangeAspect="1"/>
          </p:cNvPicPr>
          <p:nvPr/>
        </p:nvPicPr>
        <p:blipFill>
          <a:blip r:embed="rId3"/>
          <a:srcRect/>
          <a:stretch/>
        </p:blipFill>
        <p:spPr>
          <a:xfrm>
            <a:off x="7684407" y="0"/>
            <a:ext cx="1459593" cy="1459593"/>
          </a:xfrm>
          <a:prstGeom prst="rect">
            <a:avLst/>
          </a:prstGeom>
        </p:spPr>
      </p:pic>
    </p:spTree>
    <p:extLst>
      <p:ext uri="{BB962C8B-B14F-4D97-AF65-F5344CB8AC3E}">
        <p14:creationId xmlns:p14="http://schemas.microsoft.com/office/powerpoint/2010/main" val="223934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795-9CA8-37A7-09E7-998C95CF4671}"/>
              </a:ext>
            </a:extLst>
          </p:cNvPr>
          <p:cNvSpPr>
            <a:spLocks noGrp="1"/>
          </p:cNvSpPr>
          <p:nvPr>
            <p:ph type="title"/>
          </p:nvPr>
        </p:nvSpPr>
        <p:spPr/>
        <p:txBody>
          <a:bodyPr>
            <a:normAutofit fontScale="90000"/>
          </a:bodyPr>
          <a:lstStyle/>
          <a:p>
            <a:r>
              <a:rPr lang="en-JP" dirty="0"/>
              <a:t>So, Inevitably…</a:t>
            </a:r>
          </a:p>
        </p:txBody>
      </p:sp>
      <p:pic>
        <p:nvPicPr>
          <p:cNvPr id="5" name="Picture 4" descr="A screenshot of a computer&#10;&#10;AI-generated content may be incorrect.">
            <a:extLst>
              <a:ext uri="{FF2B5EF4-FFF2-40B4-BE49-F238E27FC236}">
                <a16:creationId xmlns:a16="http://schemas.microsoft.com/office/drawing/2014/main" id="{61DA055F-7217-28CF-3271-2A49B55D22C0}"/>
              </a:ext>
            </a:extLst>
          </p:cNvPr>
          <p:cNvPicPr>
            <a:picLocks noChangeAspect="1"/>
          </p:cNvPicPr>
          <p:nvPr/>
        </p:nvPicPr>
        <p:blipFill>
          <a:blip r:embed="rId2"/>
          <a:stretch>
            <a:fillRect/>
          </a:stretch>
        </p:blipFill>
        <p:spPr>
          <a:xfrm>
            <a:off x="2125401" y="2624799"/>
            <a:ext cx="4316735" cy="2445603"/>
          </a:xfrm>
          <a:prstGeom prst="rect">
            <a:avLst/>
          </a:prstGeom>
          <a:effectLst>
            <a:outerShdw blurRad="63500" sx="102000" sy="102000" algn="ctr" rotWithShape="0">
              <a:prstClr val="black">
                <a:alpha val="40000"/>
              </a:prstClr>
            </a:outerShdw>
          </a:effectLst>
        </p:spPr>
      </p:pic>
      <p:pic>
        <p:nvPicPr>
          <p:cNvPr id="7" name="Picture 6" descr="A person sitting on a chair with a computer&#10;&#10;AI-generated content may be incorrect.">
            <a:extLst>
              <a:ext uri="{FF2B5EF4-FFF2-40B4-BE49-F238E27FC236}">
                <a16:creationId xmlns:a16="http://schemas.microsoft.com/office/drawing/2014/main" id="{0BB43805-539F-AD73-46AC-A7985F056638}"/>
              </a:ext>
            </a:extLst>
          </p:cNvPr>
          <p:cNvPicPr>
            <a:picLocks noChangeAspect="1"/>
          </p:cNvPicPr>
          <p:nvPr/>
        </p:nvPicPr>
        <p:blipFill>
          <a:blip r:embed="rId3"/>
          <a:stretch>
            <a:fillRect/>
          </a:stretch>
        </p:blipFill>
        <p:spPr>
          <a:xfrm>
            <a:off x="6518336" y="25801"/>
            <a:ext cx="2625664" cy="3821800"/>
          </a:xfrm>
          <a:prstGeom prst="rect">
            <a:avLst/>
          </a:prstGeom>
          <a:effectLst>
            <a:outerShdw blurRad="63500" sx="102000" sy="102000" algn="ctr" rotWithShape="0">
              <a:prstClr val="black">
                <a:alpha val="40000"/>
              </a:prstClr>
            </a:outerShdw>
          </a:effectLst>
        </p:spPr>
      </p:pic>
      <p:pic>
        <p:nvPicPr>
          <p:cNvPr id="9" name="Picture 8" descr="A screenshot of a project&#10;&#10;AI-generated content may be incorrect.">
            <a:extLst>
              <a:ext uri="{FF2B5EF4-FFF2-40B4-BE49-F238E27FC236}">
                <a16:creationId xmlns:a16="http://schemas.microsoft.com/office/drawing/2014/main" id="{11204062-5E04-0442-069D-CA255CA447F8}"/>
              </a:ext>
            </a:extLst>
          </p:cNvPr>
          <p:cNvPicPr>
            <a:picLocks noChangeAspect="1"/>
          </p:cNvPicPr>
          <p:nvPr/>
        </p:nvPicPr>
        <p:blipFill>
          <a:blip r:embed="rId4"/>
          <a:stretch>
            <a:fillRect/>
          </a:stretch>
        </p:blipFill>
        <p:spPr>
          <a:xfrm>
            <a:off x="1" y="1199504"/>
            <a:ext cx="6442136" cy="13304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7302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CAE7A-964E-D700-97E7-F57D0588D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0B92-90CC-2CB4-D515-C307B7408023}"/>
              </a:ext>
            </a:extLst>
          </p:cNvPr>
          <p:cNvSpPr>
            <a:spLocks noGrp="1"/>
          </p:cNvSpPr>
          <p:nvPr>
            <p:ph type="ctrTitle"/>
          </p:nvPr>
        </p:nvSpPr>
        <p:spPr>
          <a:xfrm>
            <a:off x="598100" y="1226378"/>
            <a:ext cx="6378700" cy="1894500"/>
          </a:xfrm>
        </p:spPr>
        <p:txBody>
          <a:bodyPr>
            <a:normAutofit fontScale="90000"/>
          </a:bodyPr>
          <a:lstStyle/>
          <a:p>
            <a:r>
              <a:rPr lang="en-US" dirty="0"/>
              <a:t>We Needed To Improve Trust In The Supply Chain</a:t>
            </a:r>
          </a:p>
        </p:txBody>
      </p:sp>
    </p:spTree>
    <p:extLst>
      <p:ext uri="{BB962C8B-B14F-4D97-AF65-F5344CB8AC3E}">
        <p14:creationId xmlns:p14="http://schemas.microsoft.com/office/powerpoint/2010/main" val="153913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837B-DC9E-379D-98D3-A700D8699E79}"/>
              </a:ext>
            </a:extLst>
          </p:cNvPr>
          <p:cNvSpPr>
            <a:spLocks noGrp="1"/>
          </p:cNvSpPr>
          <p:nvPr>
            <p:ph type="title"/>
          </p:nvPr>
        </p:nvSpPr>
        <p:spPr/>
        <p:txBody>
          <a:bodyPr>
            <a:normAutofit fontScale="90000"/>
          </a:bodyPr>
          <a:lstStyle/>
          <a:p>
            <a:r>
              <a:rPr lang="en-JP" dirty="0"/>
              <a:t>Projects Working On This Emerged…</a:t>
            </a:r>
          </a:p>
        </p:txBody>
      </p:sp>
      <p:pic>
        <p:nvPicPr>
          <p:cNvPr id="5" name="Graphic 4">
            <a:extLst>
              <a:ext uri="{FF2B5EF4-FFF2-40B4-BE49-F238E27FC236}">
                <a16:creationId xmlns:a16="http://schemas.microsoft.com/office/drawing/2014/main" id="{608BF452-E2D5-D280-F3BD-2DE03C291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533" y="2122564"/>
            <a:ext cx="3363136" cy="898372"/>
          </a:xfrm>
          <a:prstGeom prst="rect">
            <a:avLst/>
          </a:prstGeom>
        </p:spPr>
      </p:pic>
      <p:pic>
        <p:nvPicPr>
          <p:cNvPr id="7" name="Picture 6" descr="A logo with blue and orange circles&#10;&#10;AI-generated content may be incorrect.">
            <a:extLst>
              <a:ext uri="{FF2B5EF4-FFF2-40B4-BE49-F238E27FC236}">
                <a16:creationId xmlns:a16="http://schemas.microsoft.com/office/drawing/2014/main" id="{7D494920-D0DA-72F3-DED3-F2BE9AED57E3}"/>
              </a:ext>
            </a:extLst>
          </p:cNvPr>
          <p:cNvPicPr>
            <a:picLocks noChangeAspect="1"/>
          </p:cNvPicPr>
          <p:nvPr/>
        </p:nvPicPr>
        <p:blipFill>
          <a:blip r:embed="rId4"/>
          <a:stretch>
            <a:fillRect/>
          </a:stretch>
        </p:blipFill>
        <p:spPr>
          <a:xfrm>
            <a:off x="5053332" y="1628275"/>
            <a:ext cx="2942825" cy="1684348"/>
          </a:xfrm>
          <a:prstGeom prst="rect">
            <a:avLst/>
          </a:prstGeom>
        </p:spPr>
      </p:pic>
      <p:sp>
        <p:nvSpPr>
          <p:cNvPr id="10" name="TextBox 9">
            <a:extLst>
              <a:ext uri="{FF2B5EF4-FFF2-40B4-BE49-F238E27FC236}">
                <a16:creationId xmlns:a16="http://schemas.microsoft.com/office/drawing/2014/main" id="{05A0E9C2-50D8-1DCF-CB02-BD8E25BD7521}"/>
              </a:ext>
            </a:extLst>
          </p:cNvPr>
          <p:cNvSpPr txBox="1"/>
          <p:nvPr/>
        </p:nvSpPr>
        <p:spPr>
          <a:xfrm>
            <a:off x="1710031" y="3615320"/>
            <a:ext cx="1398140" cy="307777"/>
          </a:xfrm>
          <a:prstGeom prst="rect">
            <a:avLst/>
          </a:prstGeom>
          <a:noFill/>
        </p:spPr>
        <p:txBody>
          <a:bodyPr wrap="none" rtlCol="0">
            <a:spAutoFit/>
          </a:bodyPr>
          <a:lstStyle/>
          <a:p>
            <a:r>
              <a:rPr lang="en-JP" dirty="0"/>
              <a:t>2010 onward…</a:t>
            </a:r>
          </a:p>
        </p:txBody>
      </p:sp>
      <p:sp>
        <p:nvSpPr>
          <p:cNvPr id="11" name="TextBox 10">
            <a:extLst>
              <a:ext uri="{FF2B5EF4-FFF2-40B4-BE49-F238E27FC236}">
                <a16:creationId xmlns:a16="http://schemas.microsoft.com/office/drawing/2014/main" id="{18AF2BB1-B26D-842A-C6DA-418B94701D71}"/>
              </a:ext>
            </a:extLst>
          </p:cNvPr>
          <p:cNvSpPr txBox="1"/>
          <p:nvPr/>
        </p:nvSpPr>
        <p:spPr>
          <a:xfrm>
            <a:off x="5825674" y="3615319"/>
            <a:ext cx="1398140" cy="307777"/>
          </a:xfrm>
          <a:prstGeom prst="rect">
            <a:avLst/>
          </a:prstGeom>
          <a:noFill/>
        </p:spPr>
        <p:txBody>
          <a:bodyPr wrap="none" rtlCol="0">
            <a:spAutoFit/>
          </a:bodyPr>
          <a:lstStyle/>
          <a:p>
            <a:r>
              <a:rPr lang="en-JP" dirty="0"/>
              <a:t>2015 onward…</a:t>
            </a:r>
          </a:p>
        </p:txBody>
      </p:sp>
    </p:spTree>
    <p:extLst>
      <p:ext uri="{BB962C8B-B14F-4D97-AF65-F5344CB8AC3E}">
        <p14:creationId xmlns:p14="http://schemas.microsoft.com/office/powerpoint/2010/main" val="227841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lgn="ctr">
              <a:buNone/>
            </a:pPr>
            <a:endParaRPr lang="en-US" sz="2000" b="1" dirty="0"/>
          </a:p>
          <a:p>
            <a:pPr marL="114297" indent="0" algn="ctr">
              <a:buNone/>
            </a:pPr>
            <a:r>
              <a:rPr lang="en-US" sz="2000" b="1" dirty="0"/>
              <a:t>Our vision is a trusted supply chain </a:t>
            </a:r>
          </a:p>
          <a:p>
            <a:pPr marL="114297" indent="0" algn="ctr">
              <a:buNone/>
            </a:pPr>
            <a:endParaRPr lang="en-US" sz="2000" b="1" dirty="0"/>
          </a:p>
          <a:p>
            <a:pPr marL="114297" indent="0" algn="ctr">
              <a:buNone/>
            </a:pPr>
            <a:r>
              <a:rPr lang="en-US" sz="2000" b="1" dirty="0"/>
              <a:t>Our mission is to make that happen</a:t>
            </a:r>
          </a:p>
          <a:p>
            <a:pPr marL="114297" indent="0" algn="ctr">
              <a:buNone/>
            </a:pPr>
            <a:endParaRPr lang="en-US" sz="2000" dirty="0"/>
          </a:p>
          <a:p>
            <a:pPr marL="114297" indent="0" algn="ctr">
              <a:buNone/>
            </a:pPr>
            <a:r>
              <a:rPr lang="en-US" sz="2000" dirty="0"/>
              <a:t>This makes a cheaper, faster, more efficient supply chain…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54BD-5729-240E-ACFA-5F9DF1DF0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D66D5-5274-20ED-568A-F0EFDBB73F1C}"/>
              </a:ext>
            </a:extLst>
          </p:cNvPr>
          <p:cNvSpPr>
            <a:spLocks noGrp="1"/>
          </p:cNvSpPr>
          <p:nvPr>
            <p:ph type="title"/>
          </p:nvPr>
        </p:nvSpPr>
        <p:spPr/>
        <p:txBody>
          <a:bodyPr>
            <a:normAutofit fontScale="90000"/>
          </a:bodyPr>
          <a:lstStyle/>
          <a:p>
            <a:r>
              <a:rPr lang="en-JP" dirty="0"/>
              <a:t>OpenChain Makes Guides, Specs, Standards… +</a:t>
            </a:r>
          </a:p>
        </p:txBody>
      </p:sp>
      <p:sp>
        <p:nvSpPr>
          <p:cNvPr id="3" name="Text Placeholder 2">
            <a:extLst>
              <a:ext uri="{FF2B5EF4-FFF2-40B4-BE49-F238E27FC236}">
                <a16:creationId xmlns:a16="http://schemas.microsoft.com/office/drawing/2014/main" id="{20CDAB0E-DB67-1D41-5E1C-631462184B24}"/>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F6C5C520-7EC0-5803-3DEA-C9C91F335500}"/>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F57486B6-C0F3-CA00-0273-DA415021B6A7}"/>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A0214C43-F36F-95D4-52A8-F8B1DA4F5AE2}"/>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A55A4E29-9180-5F04-4BC9-41C0BA30B797}"/>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755EC531-C63B-BFFA-2150-D8DD9111D89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2936681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24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Our standards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are the </a:t>
            </a:r>
            <a:r>
              <a:rPr lang="en-US" sz="2000" i="1" dirty="0">
                <a:solidFill>
                  <a:schemeClr val="bg2"/>
                </a:solidFill>
                <a:latin typeface="Open Sans" panose="020B0606030504020204" pitchFamily="34" charset="0"/>
                <a:ea typeface="Open Sans" panose="020B0606030504020204" pitchFamily="34" charset="0"/>
                <a:cs typeface="Open Sans" panose="020B0606030504020204" pitchFamily="34" charset="0"/>
              </a:rPr>
              <a:t>international baseline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for quality in open source license compliance and security assurance programs.</a:t>
            </a: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Our guides and reference material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helps people solve compliance challenges.</a:t>
            </a: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Our community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provides a space to share knowledge.</a:t>
            </a:r>
          </a:p>
        </p:txBody>
      </p:sp>
    </p:spTree>
    <p:extLst>
      <p:ext uri="{BB962C8B-B14F-4D97-AF65-F5344CB8AC3E}">
        <p14:creationId xmlns:p14="http://schemas.microsoft.com/office/powerpoint/2010/main" val="4131565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2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1360309" y="1017800"/>
            <a:ext cx="6423381" cy="3136396"/>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Work Groups</a:t>
            </a:r>
            <a:endParaRPr dirty="0"/>
          </a:p>
        </p:txBody>
      </p:sp>
      <p:sp>
        <p:nvSpPr>
          <p:cNvPr id="391" name="Google Shape;391;g2e62ad20c76_0_182"/>
          <p:cNvSpPr txBox="1"/>
          <p:nvPr/>
        </p:nvSpPr>
        <p:spPr>
          <a:xfrm>
            <a:off x="4829014" y="1264744"/>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Meridian 22 (Sept 2025~)</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219925" y="1272452"/>
            <a:ext cx="2352075"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SBOM (July 2024~)</a:t>
            </a:r>
          </a:p>
          <a:p>
            <a:pPr lvl="0">
              <a:spcBef>
                <a:spcPts val="1067"/>
              </a:spcBef>
            </a:pPr>
            <a:r>
              <a:rPr lang="en-US" sz="1050" b="1"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Automotive (Summer 2019~)</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Telco (Spring 2021~)</a:t>
            </a:r>
            <a:endParaRPr lang="en-US" sz="1050" b="1" dirty="0">
              <a:solidFill>
                <a:schemeClr val="dk1"/>
              </a:solidFill>
              <a:latin typeface="Open Sans ExtraBold" pitchFamily="2" charset="0"/>
              <a:ea typeface="Open Sans ExtraBold" pitchFamily="2" charset="0"/>
              <a:cs typeface="Open Sans ExtraBold" pitchFamily="2" charset="0"/>
              <a:sym typeface="Open Sans"/>
            </a:endParaRPr>
          </a:p>
          <a:p>
            <a:pPr>
              <a:spcBef>
                <a:spcPts val="1067"/>
              </a:spcBef>
            </a:pP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7344000" y="3343500"/>
            <a:ext cx="1800000" cy="18000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71CE0-CDA4-8C46-438D-0C2F15FB9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07BE9-07EB-A7F6-B67D-7602D88C203A}"/>
              </a:ext>
            </a:extLst>
          </p:cNvPr>
          <p:cNvSpPr>
            <a:spLocks noGrp="1"/>
          </p:cNvSpPr>
          <p:nvPr>
            <p:ph type="title"/>
          </p:nvPr>
        </p:nvSpPr>
        <p:spPr/>
        <p:txBody>
          <a:bodyPr>
            <a:normAutofit fontScale="90000"/>
          </a:bodyPr>
          <a:lstStyle/>
          <a:p>
            <a:r>
              <a:rPr lang="en-JP" dirty="0"/>
              <a:t>24 Global Ambassadors Supporting Our Work</a:t>
            </a:r>
          </a:p>
        </p:txBody>
      </p:sp>
      <p:pic>
        <p:nvPicPr>
          <p:cNvPr id="4" name="Picture 3" descr="A group of people with penguins&#10;&#10;AI-generated content may be incorrect.">
            <a:extLst>
              <a:ext uri="{FF2B5EF4-FFF2-40B4-BE49-F238E27FC236}">
                <a16:creationId xmlns:a16="http://schemas.microsoft.com/office/drawing/2014/main" id="{110EA1A1-1C87-3B70-450E-5D83314399DF}"/>
              </a:ext>
            </a:extLst>
          </p:cNvPr>
          <p:cNvPicPr>
            <a:picLocks noChangeAspect="1"/>
          </p:cNvPicPr>
          <p:nvPr/>
        </p:nvPicPr>
        <p:blipFill>
          <a:blip r:embed="rId2"/>
          <a:srcRect t="24077"/>
          <a:stretch>
            <a:fillRect/>
          </a:stretch>
        </p:blipFill>
        <p:spPr>
          <a:xfrm>
            <a:off x="120584" y="1397056"/>
            <a:ext cx="8902832" cy="2754351"/>
          </a:xfrm>
          <a:prstGeom prst="rect">
            <a:avLst/>
          </a:prstGeom>
          <a:ln>
            <a:solidFill>
              <a:schemeClr val="bg1"/>
            </a:solidFill>
          </a:ln>
        </p:spPr>
      </p:pic>
    </p:spTree>
    <p:extLst>
      <p:ext uri="{BB962C8B-B14F-4D97-AF65-F5344CB8AC3E}">
        <p14:creationId xmlns:p14="http://schemas.microsoft.com/office/powerpoint/2010/main" val="861722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3777f4d237c_0_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Current Community Chairs</a:t>
            </a:r>
            <a:endParaRPr dirty="0"/>
          </a:p>
        </p:txBody>
      </p:sp>
      <p:sp>
        <p:nvSpPr>
          <p:cNvPr id="341" name="Google Shape;341;g3777f4d237c_0_15"/>
          <p:cNvSpPr txBox="1">
            <a:spLocks noGrp="1"/>
          </p:cNvSpPr>
          <p:nvPr>
            <p:ph type="body" idx="1"/>
          </p:nvPr>
        </p:nvSpPr>
        <p:spPr>
          <a:xfrm>
            <a:off x="1619794" y="1266450"/>
            <a:ext cx="7181156" cy="3339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Global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AI		Dave Marr, Qualcomm and Matthew Crawford, Arm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Automotive		Masato Endo, Toyota</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Education 		Martin Yagi, First Light Fusion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SBOM 		Norio </a:t>
            </a:r>
            <a:r>
              <a:rPr lang="en-US" dirty="0" err="1">
                <a:latin typeface="Open Sans" panose="020B0606030504020204" pitchFamily="34" charset="0"/>
                <a:ea typeface="Open Sans" panose="020B0606030504020204" pitchFamily="34" charset="0"/>
                <a:cs typeface="Open Sans" panose="020B0606030504020204" pitchFamily="34" charset="0"/>
              </a:rPr>
              <a:t>Kobota</a:t>
            </a:r>
            <a:r>
              <a:rPr lang="en-US" dirty="0">
                <a:latin typeface="Open Sans" panose="020B0606030504020204" pitchFamily="34" charset="0"/>
                <a:ea typeface="Open Sans" panose="020B0606030504020204" pitchFamily="34" charset="0"/>
                <a:cs typeface="Open Sans" panose="020B0606030504020204" pitchFamily="34" charset="0"/>
              </a:rPr>
              <a:t>, Sony</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Specification		Chris Wood, Lockheed Martin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Tooling		Oliver Fendt, Siemens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Telco		Marc-Etienne </a:t>
            </a:r>
            <a:r>
              <a:rPr lang="en-US" dirty="0" err="1">
                <a:latin typeface="Open Sans" panose="020B0606030504020204" pitchFamily="34" charset="0"/>
                <a:ea typeface="Open Sans" panose="020B0606030504020204" pitchFamily="34" charset="0"/>
                <a:cs typeface="Open Sans" panose="020B0606030504020204" pitchFamily="34" charset="0"/>
              </a:rPr>
              <a:t>Vargenau</a:t>
            </a:r>
            <a:r>
              <a:rPr lang="en-US" dirty="0">
                <a:latin typeface="Open Sans" panose="020B0606030504020204" pitchFamily="34" charset="0"/>
                <a:ea typeface="Open Sans" panose="020B0606030504020204" pitchFamily="34" charset="0"/>
                <a:cs typeface="Open Sans" panose="020B0606030504020204" pitchFamily="34" charset="0"/>
              </a:rPr>
              <a:t>, Nokia</a:t>
            </a:r>
            <a:endParaRPr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Regional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China 		Zhenhua Sun, ByteDance</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Germany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i="1"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Japan 		Ayumi Watanabe, Hitachi Solutions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Korea		</a:t>
            </a:r>
            <a:r>
              <a:rPr lang="en-US" dirty="0" err="1">
                <a:latin typeface="Open Sans" panose="020B0606030504020204" pitchFamily="34" charset="0"/>
                <a:ea typeface="Open Sans" panose="020B0606030504020204" pitchFamily="34" charset="0"/>
                <a:cs typeface="Open Sans" panose="020B0606030504020204" pitchFamily="34" charset="0"/>
              </a:rPr>
              <a:t>Haksung</a:t>
            </a:r>
            <a:r>
              <a:rPr lang="en-US" dirty="0">
                <a:latin typeface="Open Sans" panose="020B0606030504020204" pitchFamily="34" charset="0"/>
                <a:ea typeface="Open Sans" panose="020B0606030504020204" pitchFamily="34" charset="0"/>
                <a:cs typeface="Open Sans" panose="020B0606030504020204" pitchFamily="34" charset="0"/>
              </a:rPr>
              <a:t> Jang, SK Telecom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India		Buji K. Nair</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Taiwan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73B729D-1D4A-8241-8BEC-6878684E176D}"/>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EA3F3468-9DF3-9D3D-351A-F7E4A0DC0104}"/>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Welcome 2025/2026 Chairs: Spec, Education and Telco!</a:t>
            </a:r>
            <a:endParaRPr dirty="0">
              <a:solidFill>
                <a:schemeClr val="tx1"/>
              </a:solidFill>
            </a:endParaRPr>
          </a:p>
        </p:txBody>
      </p:sp>
      <p:sp>
        <p:nvSpPr>
          <p:cNvPr id="587" name="Google Shape;587;p58">
            <a:extLst>
              <a:ext uri="{FF2B5EF4-FFF2-40B4-BE49-F238E27FC236}">
                <a16:creationId xmlns:a16="http://schemas.microsoft.com/office/drawing/2014/main" id="{0C9C081D-5C63-C31C-E26B-2E31CE62FA8B}"/>
              </a:ext>
            </a:extLst>
          </p:cNvPr>
          <p:cNvSpPr txBox="1">
            <a:spLocks noGrp="1"/>
          </p:cNvSpPr>
          <p:nvPr>
            <p:ph type="body" idx="4294967295"/>
          </p:nvPr>
        </p:nvSpPr>
        <p:spPr>
          <a:xfrm>
            <a:off x="281131" y="3031527"/>
            <a:ext cx="2762181" cy="918681"/>
          </a:xfrm>
          <a:prstGeom prst="rect">
            <a:avLst/>
          </a:prstGeom>
          <a:noFill/>
          <a:ln>
            <a:noFill/>
          </a:ln>
        </p:spPr>
        <p:txBody>
          <a:bodyPr spcFirstLastPara="1" wrap="square" lIns="91425" tIns="91425" rIns="91425" bIns="91425" anchor="t" anchorCtr="0">
            <a:noAutofit/>
          </a:bodyPr>
          <a:lstStyle/>
          <a:p>
            <a:pPr marL="131445" lvl="0" indent="0" algn="ctr" rtl="0">
              <a:spcBef>
                <a:spcPts val="0"/>
              </a:spcBef>
              <a:spcAft>
                <a:spcPts val="0"/>
              </a:spcAft>
              <a:buSzPct val="100000"/>
              <a:buNone/>
            </a:pPr>
            <a:r>
              <a:rPr lang="en-US" sz="1200" dirty="0">
                <a:latin typeface="Josefin Sans" pitchFamily="2" charset="77"/>
              </a:rPr>
              <a:t>Specification Chair:</a:t>
            </a:r>
            <a:br>
              <a:rPr lang="en-US" sz="1200" dirty="0">
                <a:latin typeface="Josefin Sans" pitchFamily="2" charset="77"/>
              </a:rPr>
            </a:br>
            <a:r>
              <a:rPr lang="en-US" sz="1200" dirty="0">
                <a:latin typeface="Josefin Sans" pitchFamily="2" charset="77"/>
                <a:hlinkClick r:id="rId3"/>
              </a:rPr>
              <a:t>Chris Wood, Lockheed Martin</a:t>
            </a:r>
            <a:br>
              <a:rPr lang="en-US" sz="1200" dirty="0">
                <a:latin typeface="Josefin Sans" pitchFamily="2" charset="77"/>
              </a:rPr>
            </a:br>
            <a:r>
              <a:rPr lang="en-US" sz="1200" dirty="0">
                <a:latin typeface="Josefin Sans" pitchFamily="2" charset="77"/>
              </a:rPr>
              <a:t>(4</a:t>
            </a:r>
            <a:r>
              <a:rPr lang="en-US" sz="1200" baseline="30000" dirty="0">
                <a:latin typeface="Josefin Sans" pitchFamily="2" charset="77"/>
              </a:rPr>
              <a:t>th</a:t>
            </a:r>
            <a:r>
              <a:rPr lang="en-US" sz="1200" dirty="0">
                <a:latin typeface="Josefin Sans" pitchFamily="2" charset="77"/>
              </a:rPr>
              <a:t> term)</a:t>
            </a:r>
            <a:endParaRPr sz="1200" dirty="0">
              <a:latin typeface="Josefin Sans" pitchFamily="2" charset="77"/>
            </a:endParaRPr>
          </a:p>
        </p:txBody>
      </p:sp>
      <p:pic>
        <p:nvPicPr>
          <p:cNvPr id="3" name="Picture 2" descr="A person in a suit and tie&#10;&#10;AI-generated content may be incorrect.">
            <a:extLst>
              <a:ext uri="{FF2B5EF4-FFF2-40B4-BE49-F238E27FC236}">
                <a16:creationId xmlns:a16="http://schemas.microsoft.com/office/drawing/2014/main" id="{3461A87A-939A-E5BF-1A06-C662F6F0C40F}"/>
              </a:ext>
            </a:extLst>
          </p:cNvPr>
          <p:cNvPicPr>
            <a:picLocks noChangeAspect="1"/>
          </p:cNvPicPr>
          <p:nvPr/>
        </p:nvPicPr>
        <p:blipFill>
          <a:blip r:embed="rId4"/>
          <a:stretch>
            <a:fillRect/>
          </a:stretch>
        </p:blipFill>
        <p:spPr>
          <a:xfrm>
            <a:off x="1056132" y="1786429"/>
            <a:ext cx="1212180" cy="1212180"/>
          </a:xfrm>
          <a:prstGeom prst="rect">
            <a:avLst/>
          </a:prstGeom>
        </p:spPr>
      </p:pic>
      <p:sp>
        <p:nvSpPr>
          <p:cNvPr id="4" name="Google Shape;587;p58">
            <a:extLst>
              <a:ext uri="{FF2B5EF4-FFF2-40B4-BE49-F238E27FC236}">
                <a16:creationId xmlns:a16="http://schemas.microsoft.com/office/drawing/2014/main" id="{9FFB771D-9ADD-A9E3-452E-9DD3B7CE245D}"/>
              </a:ext>
            </a:extLst>
          </p:cNvPr>
          <p:cNvSpPr txBox="1">
            <a:spLocks/>
          </p:cNvSpPr>
          <p:nvPr/>
        </p:nvSpPr>
        <p:spPr>
          <a:xfrm>
            <a:off x="3167587" y="3031527"/>
            <a:ext cx="2762181" cy="735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Education Chair:</a:t>
            </a:r>
            <a:br>
              <a:rPr lang="en-US" sz="1200" dirty="0"/>
            </a:br>
            <a:r>
              <a:rPr lang="en-US" sz="1200" dirty="0">
                <a:hlinkClick r:id="rId5"/>
              </a:rPr>
              <a:t>Martin Yagi, First Light Fusion</a:t>
            </a:r>
            <a:endParaRPr lang="en-US" sz="1200" dirty="0"/>
          </a:p>
        </p:txBody>
      </p:sp>
      <p:pic>
        <p:nvPicPr>
          <p:cNvPr id="5" name="Picture 4">
            <a:extLst>
              <a:ext uri="{FF2B5EF4-FFF2-40B4-BE49-F238E27FC236}">
                <a16:creationId xmlns:a16="http://schemas.microsoft.com/office/drawing/2014/main" id="{871164D0-7AE4-984A-F331-3B9BE348AC59}"/>
              </a:ext>
            </a:extLst>
          </p:cNvPr>
          <p:cNvPicPr>
            <a:picLocks noChangeAspect="1"/>
          </p:cNvPicPr>
          <p:nvPr/>
        </p:nvPicPr>
        <p:blipFill>
          <a:blip r:embed="rId6"/>
          <a:srcRect/>
          <a:stretch/>
        </p:blipFill>
        <p:spPr>
          <a:xfrm>
            <a:off x="3942588" y="1786429"/>
            <a:ext cx="1212180" cy="1212180"/>
          </a:xfrm>
          <a:prstGeom prst="rect">
            <a:avLst/>
          </a:prstGeom>
        </p:spPr>
      </p:pic>
      <p:sp>
        <p:nvSpPr>
          <p:cNvPr id="6" name="Google Shape;587;p58">
            <a:extLst>
              <a:ext uri="{FF2B5EF4-FFF2-40B4-BE49-F238E27FC236}">
                <a16:creationId xmlns:a16="http://schemas.microsoft.com/office/drawing/2014/main" id="{6E3ACAA9-2ED2-1F05-DB17-57AB300B20CD}"/>
              </a:ext>
            </a:extLst>
          </p:cNvPr>
          <p:cNvSpPr txBox="1">
            <a:spLocks/>
          </p:cNvSpPr>
          <p:nvPr/>
        </p:nvSpPr>
        <p:spPr>
          <a:xfrm>
            <a:off x="6054043" y="3031527"/>
            <a:ext cx="2762181" cy="918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Telco Chair:</a:t>
            </a:r>
            <a:br>
              <a:rPr lang="en-US" sz="1200" dirty="0"/>
            </a:br>
            <a:r>
              <a:rPr lang="en-US" sz="1200" dirty="0">
                <a:hlinkClick r:id="rId7"/>
              </a:rPr>
              <a:t>Marc-Etienne Vargenau, Nokia</a:t>
            </a:r>
            <a:endParaRPr lang="en-US" sz="1200" dirty="0"/>
          </a:p>
          <a:p>
            <a:pPr marL="131445" indent="0" algn="ctr">
              <a:buSzPct val="100000"/>
              <a:buFont typeface="Josefin Sans Medium"/>
              <a:buNone/>
            </a:pPr>
            <a:r>
              <a:rPr lang="en-US" sz="1200" dirty="0"/>
              <a:t>(3</a:t>
            </a:r>
            <a:r>
              <a:rPr lang="en-US" sz="1200" baseline="30000" dirty="0"/>
              <a:t>rd</a:t>
            </a:r>
            <a:r>
              <a:rPr lang="en-US" sz="1200" dirty="0"/>
              <a:t> term)</a:t>
            </a:r>
          </a:p>
        </p:txBody>
      </p:sp>
      <p:pic>
        <p:nvPicPr>
          <p:cNvPr id="7" name="Picture 6">
            <a:extLst>
              <a:ext uri="{FF2B5EF4-FFF2-40B4-BE49-F238E27FC236}">
                <a16:creationId xmlns:a16="http://schemas.microsoft.com/office/drawing/2014/main" id="{00B5211E-1C1C-B52C-AAF0-27E9DD5C87F3}"/>
              </a:ext>
            </a:extLst>
          </p:cNvPr>
          <p:cNvPicPr>
            <a:picLocks noChangeAspect="1"/>
          </p:cNvPicPr>
          <p:nvPr/>
        </p:nvPicPr>
        <p:blipFill>
          <a:blip r:embed="rId8"/>
          <a:srcRect/>
          <a:stretch/>
        </p:blipFill>
        <p:spPr>
          <a:xfrm>
            <a:off x="6829044" y="1786429"/>
            <a:ext cx="1212180" cy="1212180"/>
          </a:xfrm>
          <a:prstGeom prst="rect">
            <a:avLst/>
          </a:prstGeom>
        </p:spPr>
      </p:pic>
      <p:sp>
        <p:nvSpPr>
          <p:cNvPr id="10" name="Google Shape;587;p58">
            <a:extLst>
              <a:ext uri="{FF2B5EF4-FFF2-40B4-BE49-F238E27FC236}">
                <a16:creationId xmlns:a16="http://schemas.microsoft.com/office/drawing/2014/main" id="{E84FD399-612E-5480-D4D9-F015B5080183}"/>
              </a:ext>
            </a:extLst>
          </p:cNvPr>
          <p:cNvSpPr txBox="1">
            <a:spLocks/>
          </p:cNvSpPr>
          <p:nvPr/>
        </p:nvSpPr>
        <p:spPr>
          <a:xfrm>
            <a:off x="3190879" y="4724266"/>
            <a:ext cx="2762181" cy="32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a:hlinkClick r:id="rId9"/>
              </a:rPr>
              <a:t>Election Process Overview</a:t>
            </a:r>
            <a:endParaRPr lang="en-US" sz="1200"/>
          </a:p>
        </p:txBody>
      </p:sp>
    </p:spTree>
    <p:extLst>
      <p:ext uri="{BB962C8B-B14F-4D97-AF65-F5344CB8AC3E}">
        <p14:creationId xmlns:p14="http://schemas.microsoft.com/office/powerpoint/2010/main" val="908270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
        <p:nvSpPr>
          <p:cNvPr id="4" name="TextBox 3">
            <a:extLst>
              <a:ext uri="{FF2B5EF4-FFF2-40B4-BE49-F238E27FC236}">
                <a16:creationId xmlns:a16="http://schemas.microsoft.com/office/drawing/2014/main" id="{9119E081-FBB1-ED9B-3A64-D0A69B8AAD29}"/>
              </a:ext>
            </a:extLst>
          </p:cNvPr>
          <p:cNvSpPr txBox="1"/>
          <p:nvPr/>
        </p:nvSpPr>
        <p:spPr>
          <a:xfrm>
            <a:off x="311700" y="1292906"/>
            <a:ext cx="2023311" cy="307777"/>
          </a:xfrm>
          <a:prstGeom prst="rect">
            <a:avLst/>
          </a:prstGeom>
          <a:noFill/>
        </p:spPr>
        <p:txBody>
          <a:bodyPr wrap="none" rtlCol="0">
            <a:spAutoFit/>
          </a:bodyPr>
          <a:lstStyle/>
          <a:p>
            <a:r>
              <a:rPr lang="en-JP" dirty="0"/>
              <a:t>4.5 out of 5 star rating!</a:t>
            </a:r>
          </a:p>
        </p:txBody>
      </p:sp>
      <p:sp>
        <p:nvSpPr>
          <p:cNvPr id="5" name="TextBox 4">
            <a:extLst>
              <a:ext uri="{FF2B5EF4-FFF2-40B4-BE49-F238E27FC236}">
                <a16:creationId xmlns:a16="http://schemas.microsoft.com/office/drawing/2014/main" id="{E51041EF-49FE-06FD-1038-CBCDB9A20591}"/>
              </a:ext>
            </a:extLst>
          </p:cNvPr>
          <p:cNvSpPr txBox="1"/>
          <p:nvPr/>
        </p:nvSpPr>
        <p:spPr>
          <a:xfrm>
            <a:off x="311700" y="3206635"/>
            <a:ext cx="2023311" cy="307777"/>
          </a:xfrm>
          <a:prstGeom prst="rect">
            <a:avLst/>
          </a:prstGeom>
          <a:noFill/>
        </p:spPr>
        <p:txBody>
          <a:bodyPr wrap="none" rtlCol="0">
            <a:spAutoFit/>
          </a:bodyPr>
          <a:lstStyle/>
          <a:p>
            <a:r>
              <a:rPr lang="en-JP" dirty="0"/>
              <a:t>4.6 out of 5 star rating!</a:t>
            </a:r>
          </a:p>
        </p:txBody>
      </p:sp>
      <p:sp>
        <p:nvSpPr>
          <p:cNvPr id="7" name="Right Arrow 6">
            <a:extLst>
              <a:ext uri="{FF2B5EF4-FFF2-40B4-BE49-F238E27FC236}">
                <a16:creationId xmlns:a16="http://schemas.microsoft.com/office/drawing/2014/main" id="{EC59823B-2B48-8E2F-B26F-2C03ECB404E8}"/>
              </a:ext>
            </a:extLst>
          </p:cNvPr>
          <p:cNvSpPr/>
          <p:nvPr/>
        </p:nvSpPr>
        <p:spPr>
          <a:xfrm>
            <a:off x="2229179" y="1319794"/>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ight Arrow 8">
            <a:extLst>
              <a:ext uri="{FF2B5EF4-FFF2-40B4-BE49-F238E27FC236}">
                <a16:creationId xmlns:a16="http://schemas.microsoft.com/office/drawing/2014/main" id="{FCD999F7-4BBB-7E39-D3D5-F10C067CFD58}"/>
              </a:ext>
            </a:extLst>
          </p:cNvPr>
          <p:cNvSpPr/>
          <p:nvPr/>
        </p:nvSpPr>
        <p:spPr>
          <a:xfrm>
            <a:off x="2198899" y="3260412"/>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47061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1F11-9313-1A43-8F49-7A44FAE24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D3146-9438-61E9-A0CE-F67A42D20657}"/>
              </a:ext>
            </a:extLst>
          </p:cNvPr>
          <p:cNvSpPr>
            <a:spLocks noGrp="1"/>
          </p:cNvSpPr>
          <p:nvPr>
            <p:ph type="title"/>
          </p:nvPr>
        </p:nvSpPr>
        <p:spPr/>
        <p:txBody>
          <a:bodyPr>
            <a:normAutofit fontScale="90000"/>
          </a:bodyPr>
          <a:lstStyle/>
          <a:p>
            <a:r>
              <a:rPr lang="en-JP" dirty="0"/>
              <a:t>A Simple Workflow</a:t>
            </a:r>
          </a:p>
        </p:txBody>
      </p:sp>
      <p:sp>
        <p:nvSpPr>
          <p:cNvPr id="3" name="Text Placeholder 2">
            <a:extLst>
              <a:ext uri="{FF2B5EF4-FFF2-40B4-BE49-F238E27FC236}">
                <a16:creationId xmlns:a16="http://schemas.microsoft.com/office/drawing/2014/main" id="{9E6A4CD6-6B32-EF05-8F61-8921AA4E986F}"/>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81EA8DDF-87ED-0DB0-BD04-54D477138EAD}"/>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9C3A766B-2060-4C70-9421-9DA9CA65378C}"/>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373FE4C1-EA31-DC21-7C90-0A7FFBEDBC40}"/>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BD570376-037D-C7B3-EA3C-3AAE78B20DC9}"/>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26EA7EC7-C383-C848-2B2F-954F4B62717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991376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 page&#10;&#10;AI-generated content may be incorrect.">
            <a:extLst>
              <a:ext uri="{FF2B5EF4-FFF2-40B4-BE49-F238E27FC236}">
                <a16:creationId xmlns:a16="http://schemas.microsoft.com/office/drawing/2014/main" id="{493D0E59-63EB-3898-B71E-85C446D9A5F9}"/>
              </a:ext>
            </a:extLst>
          </p:cNvPr>
          <p:cNvPicPr>
            <a:picLocks noChangeAspect="1"/>
          </p:cNvPicPr>
          <p:nvPr/>
        </p:nvPicPr>
        <p:blipFill>
          <a:blip r:embed="rId2"/>
          <a:stretch>
            <a:fillRect/>
          </a:stretch>
        </p:blipFill>
        <p:spPr>
          <a:xfrm>
            <a:off x="345688" y="78408"/>
            <a:ext cx="7089826" cy="4289206"/>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3E1961C8-28E2-7CE0-91E5-289C6E43D1F4}"/>
              </a:ext>
            </a:extLst>
          </p:cNvPr>
          <p:cNvPicPr>
            <a:picLocks noChangeAspect="1"/>
          </p:cNvPicPr>
          <p:nvPr/>
        </p:nvPicPr>
        <p:blipFill>
          <a:blip r:embed="rId3"/>
          <a:stretch>
            <a:fillRect/>
          </a:stretch>
        </p:blipFill>
        <p:spPr>
          <a:xfrm>
            <a:off x="5623312" y="984250"/>
            <a:ext cx="3175000" cy="3175000"/>
          </a:xfrm>
          <a:prstGeom prst="rect">
            <a:avLst/>
          </a:prstGeom>
        </p:spPr>
      </p:pic>
    </p:spTree>
    <p:extLst>
      <p:ext uri="{BB962C8B-B14F-4D97-AF65-F5344CB8AC3E}">
        <p14:creationId xmlns:p14="http://schemas.microsoft.com/office/powerpoint/2010/main" val="47861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E0236-A107-ABCD-E725-7231868D38A7}"/>
              </a:ext>
            </a:extLst>
          </p:cNvPr>
          <p:cNvSpPr>
            <a:spLocks noGrp="1"/>
          </p:cNvSpPr>
          <p:nvPr>
            <p:ph type="title"/>
          </p:nvPr>
        </p:nvSpPr>
        <p:spPr/>
        <p:txBody>
          <a:bodyPr/>
          <a:lstStyle/>
          <a:p>
            <a:r>
              <a:rPr lang="en-JP" dirty="0"/>
              <a:t>We Are Guided By Three Ideas…</a:t>
            </a:r>
          </a:p>
        </p:txBody>
      </p:sp>
      <p:sp>
        <p:nvSpPr>
          <p:cNvPr id="3" name="Text Placeholder 2">
            <a:extLst>
              <a:ext uri="{FF2B5EF4-FFF2-40B4-BE49-F238E27FC236}">
                <a16:creationId xmlns:a16="http://schemas.microsoft.com/office/drawing/2014/main" id="{B5F2653A-CFF7-1765-B9C7-2CED3638F262}"/>
              </a:ext>
            </a:extLst>
          </p:cNvPr>
          <p:cNvSpPr>
            <a:spLocks noGrp="1"/>
          </p:cNvSpPr>
          <p:nvPr>
            <p:ph type="body" idx="1"/>
          </p:nvPr>
        </p:nvSpPr>
        <p:spPr>
          <a:xfrm>
            <a:off x="233750" y="1272619"/>
            <a:ext cx="8725500" cy="3587206"/>
          </a:xfrm>
        </p:spPr>
        <p:txBody>
          <a:bodyPr/>
          <a:lstStyle/>
          <a:p>
            <a:pPr marL="114297" indent="0" algn="ctr">
              <a:buNone/>
            </a:pPr>
            <a:r>
              <a:rPr lang="en-JP" sz="2800" dirty="0">
                <a:latin typeface="Open Sans" panose="020B0606030504020204" pitchFamily="34" charset="0"/>
                <a:ea typeface="Open Sans" panose="020B0606030504020204" pitchFamily="34" charset="0"/>
                <a:cs typeface="Open Sans" panose="020B0606030504020204" pitchFamily="34" charset="0"/>
              </a:rPr>
              <a:t>Be curious</a:t>
            </a:r>
          </a:p>
          <a:p>
            <a:pPr marL="114297" indent="0" algn="ctr">
              <a:buNone/>
            </a:pPr>
            <a:endParaRPr lang="en-JP" sz="2800" dirty="0">
              <a:latin typeface="Open Sans" panose="020B0606030504020204" pitchFamily="34" charset="0"/>
              <a:ea typeface="Open Sans" panose="020B0606030504020204" pitchFamily="34" charset="0"/>
              <a:cs typeface="Open Sans" panose="020B0606030504020204" pitchFamily="34" charset="0"/>
            </a:endParaRPr>
          </a:p>
          <a:p>
            <a:pPr marL="114297" indent="0" algn="ctr">
              <a:buNone/>
            </a:pPr>
            <a:r>
              <a:rPr lang="en-JP" sz="2800" dirty="0">
                <a:latin typeface="Open Sans" panose="020B0606030504020204" pitchFamily="34" charset="0"/>
                <a:ea typeface="Open Sans" panose="020B0606030504020204" pitchFamily="34" charset="0"/>
                <a:cs typeface="Open Sans" panose="020B0606030504020204" pitchFamily="34" charset="0"/>
              </a:rPr>
              <a:t>Be kind</a:t>
            </a:r>
          </a:p>
          <a:p>
            <a:pPr marL="114297" indent="0" algn="ctr">
              <a:buNone/>
            </a:pPr>
            <a:endParaRPr lang="en-JP" sz="2800" dirty="0">
              <a:latin typeface="Open Sans" panose="020B0606030504020204" pitchFamily="34" charset="0"/>
              <a:ea typeface="Open Sans" panose="020B0606030504020204" pitchFamily="34" charset="0"/>
              <a:cs typeface="Open Sans" panose="020B0606030504020204" pitchFamily="34" charset="0"/>
            </a:endParaRPr>
          </a:p>
          <a:p>
            <a:pPr marL="114297" indent="0" algn="ctr">
              <a:buNone/>
            </a:pPr>
            <a:r>
              <a:rPr lang="en-JP" sz="2800" dirty="0">
                <a:latin typeface="Open Sans" panose="020B0606030504020204" pitchFamily="34" charset="0"/>
                <a:ea typeface="Open Sans" panose="020B0606030504020204" pitchFamily="34" charset="0"/>
                <a:cs typeface="Open Sans" panose="020B0606030504020204" pitchFamily="34" charset="0"/>
              </a:rPr>
              <a:t>Aim for the stars</a:t>
            </a:r>
          </a:p>
        </p:txBody>
      </p:sp>
    </p:spTree>
    <p:extLst>
      <p:ext uri="{BB962C8B-B14F-4D97-AF65-F5344CB8AC3E}">
        <p14:creationId xmlns:p14="http://schemas.microsoft.com/office/powerpoint/2010/main" val="3726490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DE48-1988-951E-671B-71D8980845EF}"/>
              </a:ext>
            </a:extLst>
          </p:cNvPr>
          <p:cNvSpPr>
            <a:spLocks noGrp="1"/>
          </p:cNvSpPr>
          <p:nvPr>
            <p:ph type="title"/>
          </p:nvPr>
        </p:nvSpPr>
        <p:spPr/>
        <p:txBody>
          <a:bodyPr/>
          <a:lstStyle/>
          <a:p>
            <a:r>
              <a:rPr lang="en-JP" dirty="0"/>
              <a:t>You Are The Community</a:t>
            </a:r>
          </a:p>
        </p:txBody>
      </p:sp>
      <p:pic>
        <p:nvPicPr>
          <p:cNvPr id="5" name="Picture 4" descr="A group of people posing for a photo&#10;&#10;AI-generated content may be incorrect.">
            <a:extLst>
              <a:ext uri="{FF2B5EF4-FFF2-40B4-BE49-F238E27FC236}">
                <a16:creationId xmlns:a16="http://schemas.microsoft.com/office/drawing/2014/main" id="{EF3921F3-4527-2C20-FC4C-2FC06D8CE1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 y="1278452"/>
            <a:ext cx="9143814" cy="2775074"/>
          </a:xfrm>
          <a:prstGeom prst="rect">
            <a:avLst/>
          </a:prstGeom>
        </p:spPr>
      </p:pic>
    </p:spTree>
    <p:extLst>
      <p:ext uri="{BB962C8B-B14F-4D97-AF65-F5344CB8AC3E}">
        <p14:creationId xmlns:p14="http://schemas.microsoft.com/office/powerpoint/2010/main" val="35209757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3FF68-65FB-982B-1A42-D79FAB02E9C1}"/>
              </a:ext>
            </a:extLst>
          </p:cNvPr>
          <p:cNvSpPr>
            <a:spLocks noGrp="1"/>
          </p:cNvSpPr>
          <p:nvPr>
            <p:ph type="title"/>
          </p:nvPr>
        </p:nvSpPr>
        <p:spPr/>
        <p:txBody>
          <a:bodyPr>
            <a:normAutofit fontScale="90000"/>
          </a:bodyPr>
          <a:lstStyle/>
          <a:p>
            <a:r>
              <a:rPr lang="en-JP" dirty="0"/>
              <a:t>We Know About Cultural Challenges</a:t>
            </a:r>
          </a:p>
        </p:txBody>
      </p:sp>
      <p:sp>
        <p:nvSpPr>
          <p:cNvPr id="4" name="Text Placeholder 2">
            <a:extLst>
              <a:ext uri="{FF2B5EF4-FFF2-40B4-BE49-F238E27FC236}">
                <a16:creationId xmlns:a16="http://schemas.microsoft.com/office/drawing/2014/main" id="{C05FFE3B-CC77-B41F-24FE-12BC5D716246}"/>
              </a:ext>
            </a:extLst>
          </p:cNvPr>
          <p:cNvSpPr>
            <a:spLocks noGrp="1"/>
          </p:cNvSpPr>
          <p:nvPr>
            <p:ph type="body" idx="1"/>
          </p:nvPr>
        </p:nvSpPr>
        <p:spPr>
          <a:xfrm>
            <a:off x="5234154" y="1104013"/>
            <a:ext cx="3598146" cy="2687750"/>
          </a:xfrm>
        </p:spPr>
        <p:txBody>
          <a:bodyPr>
            <a:normAutofit/>
          </a:bodyPr>
          <a:lstStyle/>
          <a:p>
            <a:pPr marL="139700" indent="0">
              <a:buNone/>
            </a:pPr>
            <a:r>
              <a:rPr lang="en-US" sz="1200" b="1" dirty="0">
                <a:latin typeface="Josefin Sans" pitchFamily="2" charset="77"/>
              </a:rPr>
              <a:t>Linguistic Distance: A Quantitative Measure of the Distance Between English and Other Languages</a:t>
            </a:r>
          </a:p>
          <a:p>
            <a:pPr marL="139700" indent="0">
              <a:buNone/>
            </a:pPr>
            <a:r>
              <a:rPr lang="en-US" sz="1100" dirty="0">
                <a:latin typeface="Josefin Sans" pitchFamily="2" charset="77"/>
              </a:rPr>
              <a:t>Barry R. Chiswick</a:t>
            </a:r>
          </a:p>
          <a:p>
            <a:pPr marL="139700" indent="0">
              <a:buNone/>
            </a:pPr>
            <a:r>
              <a:rPr lang="en-US" sz="1100" dirty="0">
                <a:latin typeface="Josefin Sans" pitchFamily="2" charset="77"/>
              </a:rPr>
              <a:t>Paul W. Miller</a:t>
            </a:r>
          </a:p>
        </p:txBody>
      </p:sp>
      <p:pic>
        <p:nvPicPr>
          <p:cNvPr id="5" name="Picture 4">
            <a:extLst>
              <a:ext uri="{FF2B5EF4-FFF2-40B4-BE49-F238E27FC236}">
                <a16:creationId xmlns:a16="http://schemas.microsoft.com/office/drawing/2014/main" id="{7D42D962-9748-5211-302E-F4746295B309}"/>
              </a:ext>
            </a:extLst>
          </p:cNvPr>
          <p:cNvPicPr>
            <a:picLocks noChangeAspect="1"/>
          </p:cNvPicPr>
          <p:nvPr/>
        </p:nvPicPr>
        <p:blipFill>
          <a:blip r:embed="rId2"/>
          <a:stretch>
            <a:fillRect/>
          </a:stretch>
        </p:blipFill>
        <p:spPr>
          <a:xfrm>
            <a:off x="311699" y="1152475"/>
            <a:ext cx="4810054" cy="2687750"/>
          </a:xfrm>
          <a:prstGeom prst="rect">
            <a:avLst/>
          </a:prstGeom>
          <a:ln w="3175">
            <a:solidFill>
              <a:schemeClr val="tx1"/>
            </a:solidFill>
          </a:ln>
        </p:spPr>
      </p:pic>
      <p:sp>
        <p:nvSpPr>
          <p:cNvPr id="6" name="TextBox 5">
            <a:extLst>
              <a:ext uri="{FF2B5EF4-FFF2-40B4-BE49-F238E27FC236}">
                <a16:creationId xmlns:a16="http://schemas.microsoft.com/office/drawing/2014/main" id="{E4330214-D8C6-AB84-B89D-D3DB4981CFF9}"/>
              </a:ext>
            </a:extLst>
          </p:cNvPr>
          <p:cNvSpPr txBox="1"/>
          <p:nvPr/>
        </p:nvSpPr>
        <p:spPr>
          <a:xfrm>
            <a:off x="311699" y="3878051"/>
            <a:ext cx="5048577" cy="553998"/>
          </a:xfrm>
          <a:prstGeom prst="rect">
            <a:avLst/>
          </a:prstGeom>
          <a:noFill/>
        </p:spPr>
        <p:txBody>
          <a:bodyPr wrap="square">
            <a:spAutoFit/>
          </a:bodyPr>
          <a:lstStyle/>
          <a:p>
            <a:r>
              <a:rPr lang="en-US" sz="1000" dirty="0">
                <a:latin typeface="Consolas" panose="020B0609020204030204" pitchFamily="49" charset="0"/>
                <a:hlinkClick r:id="rId3"/>
              </a:rPr>
              <a:t>Diversity in Open Source, an Asian Perspective - Masae Shida </a:t>
            </a:r>
          </a:p>
          <a:p>
            <a:r>
              <a:rPr lang="en-US" sz="1000" dirty="0">
                <a:latin typeface="Consolas" panose="020B0609020204030204" pitchFamily="49" charset="0"/>
                <a:hlinkClick r:id="rId3"/>
              </a:rPr>
              <a:t>https://sched.co/1OGgS</a:t>
            </a:r>
          </a:p>
          <a:p>
            <a:r>
              <a:rPr lang="en-US" sz="1000" dirty="0">
                <a:latin typeface="Consolas" panose="020B0609020204030204" pitchFamily="49" charset="0"/>
                <a:hlinkClick r:id="rId3"/>
              </a:rPr>
              <a:t>https://sched.co/1nb0O</a:t>
            </a:r>
            <a:r>
              <a:rPr lang="en-US" sz="1000" dirty="0">
                <a:latin typeface="Consolas" panose="020B0609020204030204" pitchFamily="49" charset="0"/>
              </a:rPr>
              <a:t> </a:t>
            </a:r>
          </a:p>
        </p:txBody>
      </p:sp>
      <p:sp>
        <p:nvSpPr>
          <p:cNvPr id="7" name="TextBox 6">
            <a:extLst>
              <a:ext uri="{FF2B5EF4-FFF2-40B4-BE49-F238E27FC236}">
                <a16:creationId xmlns:a16="http://schemas.microsoft.com/office/drawing/2014/main" id="{B64FB54F-F591-9983-A713-B950D3F872BD}"/>
              </a:ext>
            </a:extLst>
          </p:cNvPr>
          <p:cNvSpPr txBox="1"/>
          <p:nvPr/>
        </p:nvSpPr>
        <p:spPr>
          <a:xfrm>
            <a:off x="5429416" y="3878051"/>
            <a:ext cx="3472022" cy="553998"/>
          </a:xfrm>
          <a:prstGeom prst="rect">
            <a:avLst/>
          </a:prstGeom>
          <a:solidFill>
            <a:schemeClr val="bg1">
              <a:lumMod val="85000"/>
            </a:schemeClr>
          </a:solidFill>
        </p:spPr>
        <p:txBody>
          <a:bodyPr wrap="square">
            <a:spAutoFit/>
          </a:bodyPr>
          <a:lstStyle/>
          <a:p>
            <a:r>
              <a:rPr lang="en-US" sz="1000" dirty="0">
                <a:latin typeface="Consolas" panose="020B0609020204030204" pitchFamily="49" charset="0"/>
                <a:hlinkClick r:id="rId4"/>
              </a:rPr>
              <a:t>https://www.iza.org/publications/dp/1246/linguistic-distance-a-quantitative-measure-of-the-distance-between-english-and-other-languages</a:t>
            </a:r>
            <a:r>
              <a:rPr lang="en-US" sz="1000" dirty="0">
                <a:latin typeface="Consolas" panose="020B0609020204030204" pitchFamily="49" charset="0"/>
              </a:rPr>
              <a:t> </a:t>
            </a:r>
          </a:p>
        </p:txBody>
      </p:sp>
      <p:graphicFrame>
        <p:nvGraphicFramePr>
          <p:cNvPr id="8" name="Table 7">
            <a:extLst>
              <a:ext uri="{FF2B5EF4-FFF2-40B4-BE49-F238E27FC236}">
                <a16:creationId xmlns:a16="http://schemas.microsoft.com/office/drawing/2014/main" id="{22F11E1F-B647-D1EE-4783-4599A4DF6A44}"/>
              </a:ext>
            </a:extLst>
          </p:cNvPr>
          <p:cNvGraphicFramePr>
            <a:graphicFrameLocks noGrp="1"/>
          </p:cNvGraphicFramePr>
          <p:nvPr>
            <p:extLst>
              <p:ext uri="{D42A27DB-BD31-4B8C-83A1-F6EECF244321}">
                <p14:modId xmlns:p14="http://schemas.microsoft.com/office/powerpoint/2010/main" val="1376456581"/>
              </p:ext>
            </p:extLst>
          </p:nvPr>
        </p:nvGraphicFramePr>
        <p:xfrm>
          <a:off x="5429416" y="3023105"/>
          <a:ext cx="3472022" cy="741680"/>
        </p:xfrm>
        <a:graphic>
          <a:graphicData uri="http://schemas.openxmlformats.org/drawingml/2006/table">
            <a:tbl>
              <a:tblPr firstRow="1" bandRow="1">
                <a:tableStyleId>{5C22544A-7EE6-4342-B048-85BDC9FD1C3A}</a:tableStyleId>
              </a:tblPr>
              <a:tblGrid>
                <a:gridCol w="1234143">
                  <a:extLst>
                    <a:ext uri="{9D8B030D-6E8A-4147-A177-3AD203B41FA5}">
                      <a16:colId xmlns:a16="http://schemas.microsoft.com/office/drawing/2014/main" val="654895940"/>
                    </a:ext>
                  </a:extLst>
                </a:gridCol>
                <a:gridCol w="2237879">
                  <a:extLst>
                    <a:ext uri="{9D8B030D-6E8A-4147-A177-3AD203B41FA5}">
                      <a16:colId xmlns:a16="http://schemas.microsoft.com/office/drawing/2014/main" val="736879244"/>
                    </a:ext>
                  </a:extLst>
                </a:gridCol>
              </a:tblGrid>
              <a:tr h="370840">
                <a:tc>
                  <a:txBody>
                    <a:bodyPr/>
                    <a:lstStyle/>
                    <a:p>
                      <a:r>
                        <a:rPr lang="en-US" dirty="0">
                          <a:latin typeface="Josefin Sans" pitchFamily="2" charset="77"/>
                        </a:rPr>
                        <a:t>Language</a:t>
                      </a:r>
                    </a:p>
                  </a:txBody>
                  <a:tcPr/>
                </a:tc>
                <a:tc>
                  <a:txBody>
                    <a:bodyPr/>
                    <a:lstStyle/>
                    <a:p>
                      <a:r>
                        <a:rPr lang="en-US" dirty="0">
                          <a:latin typeface="Josefin Sans" pitchFamily="2" charset="77"/>
                        </a:rPr>
                        <a:t>Language Score</a:t>
                      </a:r>
                    </a:p>
                  </a:txBody>
                  <a:tcPr/>
                </a:tc>
                <a:extLst>
                  <a:ext uri="{0D108BD9-81ED-4DB2-BD59-A6C34878D82A}">
                    <a16:rowId xmlns:a16="http://schemas.microsoft.com/office/drawing/2014/main" val="1392251771"/>
                  </a:ext>
                </a:extLst>
              </a:tr>
              <a:tr h="370840">
                <a:tc>
                  <a:txBody>
                    <a:bodyPr/>
                    <a:lstStyle/>
                    <a:p>
                      <a:r>
                        <a:rPr lang="en-US">
                          <a:latin typeface="Josefin Sans" pitchFamily="2" charset="77"/>
                        </a:rPr>
                        <a:t>Japanese</a:t>
                      </a:r>
                    </a:p>
                  </a:txBody>
                  <a:tcPr/>
                </a:tc>
                <a:tc>
                  <a:txBody>
                    <a:bodyPr/>
                    <a:lstStyle/>
                    <a:p>
                      <a:r>
                        <a:rPr lang="en-US" dirty="0">
                          <a:latin typeface="Josefin Sans" pitchFamily="2" charset="77"/>
                        </a:rPr>
                        <a:t>1.0 </a:t>
                      </a:r>
                      <a:r>
                        <a:rPr lang="en-US" sz="800" dirty="0">
                          <a:latin typeface="Josefin Sans" pitchFamily="2" charset="77"/>
                        </a:rPr>
                        <a:t>(Most Different from English)</a:t>
                      </a:r>
                    </a:p>
                  </a:txBody>
                  <a:tcPr/>
                </a:tc>
                <a:extLst>
                  <a:ext uri="{0D108BD9-81ED-4DB2-BD59-A6C34878D82A}">
                    <a16:rowId xmlns:a16="http://schemas.microsoft.com/office/drawing/2014/main" val="260846515"/>
                  </a:ext>
                </a:extLst>
              </a:tr>
            </a:tbl>
          </a:graphicData>
        </a:graphic>
      </p:graphicFrame>
      <p:sp>
        <p:nvSpPr>
          <p:cNvPr id="9" name="TextBox 8">
            <a:extLst>
              <a:ext uri="{FF2B5EF4-FFF2-40B4-BE49-F238E27FC236}">
                <a16:creationId xmlns:a16="http://schemas.microsoft.com/office/drawing/2014/main" id="{12185091-04FE-AE70-0265-246F62A02BD0}"/>
              </a:ext>
            </a:extLst>
          </p:cNvPr>
          <p:cNvSpPr txBox="1"/>
          <p:nvPr/>
        </p:nvSpPr>
        <p:spPr>
          <a:xfrm>
            <a:off x="5360278" y="2228931"/>
            <a:ext cx="3472022" cy="707886"/>
          </a:xfrm>
          <a:prstGeom prst="rect">
            <a:avLst/>
          </a:prstGeom>
          <a:noFill/>
        </p:spPr>
        <p:txBody>
          <a:bodyPr wrap="square">
            <a:spAutoFit/>
          </a:bodyPr>
          <a:lstStyle/>
          <a:p>
            <a:r>
              <a:rPr lang="en-US" sz="1000" dirty="0">
                <a:latin typeface="Josefin Sans" pitchFamily="2" charset="77"/>
              </a:rPr>
              <a:t>Table 1 </a:t>
            </a:r>
          </a:p>
          <a:p>
            <a:r>
              <a:rPr lang="en-US" sz="1000" dirty="0">
                <a:latin typeface="Josefin Sans" pitchFamily="2" charset="77"/>
              </a:rPr>
              <a:t>Index of Difficulty of Learning a Foreign Language (Language Scores) and Codes for Languages Reported in the U.S. Census</a:t>
            </a:r>
          </a:p>
        </p:txBody>
      </p:sp>
      <p:sp>
        <p:nvSpPr>
          <p:cNvPr id="10" name="TextBox 9">
            <a:extLst>
              <a:ext uri="{FF2B5EF4-FFF2-40B4-BE49-F238E27FC236}">
                <a16:creationId xmlns:a16="http://schemas.microsoft.com/office/drawing/2014/main" id="{8F96AE53-1CAF-AC9A-59BF-F5E036FDFD5B}"/>
              </a:ext>
            </a:extLst>
          </p:cNvPr>
          <p:cNvSpPr txBox="1"/>
          <p:nvPr/>
        </p:nvSpPr>
        <p:spPr>
          <a:xfrm>
            <a:off x="2489538" y="4897279"/>
            <a:ext cx="4164923" cy="246221"/>
          </a:xfrm>
          <a:prstGeom prst="rect">
            <a:avLst/>
          </a:prstGeom>
          <a:noFill/>
        </p:spPr>
        <p:txBody>
          <a:bodyPr wrap="none" rtlCol="0">
            <a:spAutoFit/>
          </a:bodyPr>
          <a:lstStyle/>
          <a:p>
            <a:r>
              <a:rPr lang="en-JP" sz="1000" i="1" dirty="0"/>
              <a:t>Slide credit: Kobota San and Shima San from Sony Group Corporation</a:t>
            </a:r>
          </a:p>
        </p:txBody>
      </p:sp>
    </p:spTree>
    <p:extLst>
      <p:ext uri="{BB962C8B-B14F-4D97-AF65-F5344CB8AC3E}">
        <p14:creationId xmlns:p14="http://schemas.microsoft.com/office/powerpoint/2010/main" val="2213176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Everyone Is Always Welcome!</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255222" y="883253"/>
            <a:ext cx="7888778" cy="4260248"/>
          </a:xfrm>
          <a:prstGeom prst="rect">
            <a:avLst/>
          </a:prstGeom>
        </p:spPr>
      </p:pic>
      <p:sp>
        <p:nvSpPr>
          <p:cNvPr id="3" name="TextBox 2">
            <a:extLst>
              <a:ext uri="{FF2B5EF4-FFF2-40B4-BE49-F238E27FC236}">
                <a16:creationId xmlns:a16="http://schemas.microsoft.com/office/drawing/2014/main" id="{9FD9FECE-172C-0D97-B778-3C7A7C3EA2AA}"/>
              </a:ext>
            </a:extLst>
          </p:cNvPr>
          <p:cNvSpPr txBox="1"/>
          <p:nvPr/>
        </p:nvSpPr>
        <p:spPr>
          <a:xfrm>
            <a:off x="1479665" y="4636564"/>
            <a:ext cx="2659702" cy="276999"/>
          </a:xfrm>
          <a:prstGeom prst="rect">
            <a:avLst/>
          </a:prstGeom>
          <a:noFill/>
        </p:spPr>
        <p:txBody>
          <a:bodyPr wrap="none" rtlCol="0">
            <a:spAutoFit/>
          </a:bodyPr>
          <a:lstStyle/>
          <a:p>
            <a:r>
              <a:rPr lang="en-JP" sz="1200" dirty="0">
                <a:solidFill>
                  <a:srgbClr val="FF0000"/>
                </a:solidFill>
              </a:rPr>
              <a:t>New in Korea: </a:t>
            </a:r>
            <a:r>
              <a:rPr lang="en-US" sz="1200" dirty="0" err="1"/>
              <a:t>Makkoli</a:t>
            </a:r>
            <a:r>
              <a:rPr lang="en-US" sz="1200" dirty="0"/>
              <a:t> Study Group</a:t>
            </a:r>
            <a:r>
              <a:rPr lang="en-JP" sz="1200" dirty="0"/>
              <a:t> </a:t>
            </a:r>
          </a:p>
        </p:txBody>
      </p:sp>
    </p:spTree>
    <p:extLst>
      <p:ext uri="{BB962C8B-B14F-4D97-AF65-F5344CB8AC3E}">
        <p14:creationId xmlns:p14="http://schemas.microsoft.com/office/powerpoint/2010/main" val="60138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32397</TotalTime>
  <Words>2221</Words>
  <Application>Microsoft Macintosh PowerPoint</Application>
  <PresentationFormat>On-screen Show (16:9)</PresentationFormat>
  <Paragraphs>341</Paragraphs>
  <Slides>79</Slides>
  <Notes>19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79</vt:i4>
      </vt:variant>
    </vt:vector>
  </HeadingPairs>
  <TitlesOfParts>
    <vt:vector size="96" baseType="lpstr">
      <vt:lpstr>Archivo</vt:lpstr>
      <vt:lpstr>Archivo ExtraLight</vt:lpstr>
      <vt:lpstr>Archivo Light</vt:lpstr>
      <vt:lpstr>Noto Sans Symbols</vt:lpstr>
      <vt:lpstr>Arial</vt:lpstr>
      <vt:lpstr>Chalkduster</vt:lpstr>
      <vt:lpstr>Consolas</vt:lpstr>
      <vt:lpstr>Courier New</vt:lpstr>
      <vt:lpstr>Josefin Sans</vt:lpstr>
      <vt:lpstr>Josefin Sans Medium</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Our standards are the international baseline for quality in open source license compliance and security assurance programs.  Our guides and reference material helps people solve compliance challenges.  Our community provides a space to share knowledge.</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The Value of Open Source Software</vt:lpstr>
      <vt:lpstr>Global Codebase Statistics</vt:lpstr>
      <vt:lpstr>So, Inevitably…</vt:lpstr>
      <vt:lpstr>We Needed To Improve Trust In The Supply Chain</vt:lpstr>
      <vt:lpstr>Projects Working On This Emerged…</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OpenChain Makes Guides, Specs, Standards… +</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Work Groups</vt:lpstr>
      <vt:lpstr>24 Global Ambassadors Supporting Our Work</vt:lpstr>
      <vt:lpstr>Our Current Community Chairs</vt:lpstr>
      <vt:lpstr>Welcome 2025/2026 Chairs: Spec, Education and Telco!</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Workflow</vt:lpstr>
      <vt:lpstr>Evolution in Practice</vt:lpstr>
      <vt:lpstr>PowerPoint Presentation</vt:lpstr>
      <vt:lpstr>SBOM Study Group Update</vt:lpstr>
      <vt:lpstr>Cross-Industry SBOM Quality Guide Concept</vt:lpstr>
      <vt:lpstr>In Conclusion</vt:lpstr>
      <vt:lpstr>What Is Happening Right Now?</vt:lpstr>
      <vt:lpstr>What Is Coming Next For The Market?</vt:lpstr>
      <vt:lpstr>What Will The OpenChain Project Do? </vt:lpstr>
      <vt:lpstr>We Are Guided By Three Ideas…</vt:lpstr>
      <vt:lpstr>You Are The Community</vt:lpstr>
      <vt:lpstr>We Know About Cultural Challenges</vt:lpstr>
      <vt:lpstr>Everyone Is Always Welcome!</vt:lpstr>
      <vt:lpstr>Follow and Participate</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263</cp:revision>
  <dcterms:modified xsi:type="dcterms:W3CDTF">2025-10-28T08:45:31Z</dcterms:modified>
</cp:coreProperties>
</file>